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56" r:id="rId3"/>
    <p:sldId id="257" r:id="rId4"/>
    <p:sldId id="258" r:id="rId5"/>
    <p:sldId id="261" r:id="rId6"/>
    <p:sldId id="263" r:id="rId7"/>
    <p:sldId id="262" r:id="rId8"/>
    <p:sldId id="267" r:id="rId9"/>
    <p:sldId id="268" r:id="rId10"/>
    <p:sldId id="259" r:id="rId11"/>
    <p:sldId id="269" r:id="rId12"/>
    <p:sldId id="270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y Lohokare" initials="JL" lastIdx="1" clrIdx="0">
    <p:extLst>
      <p:ext uri="{19B8F6BF-5375-455C-9EA6-DF929625EA0E}">
        <p15:presenceInfo xmlns:p15="http://schemas.microsoft.com/office/powerpoint/2012/main" userId="a42b03854067a7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59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CC0FA-53ED-4ADB-9D97-CB7B73E83DD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2703D-3570-4003-8516-07F267F0F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9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948E-D1AA-4829-B38B-76F07B663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652FC-DFF7-4E2A-B20B-ADDF1990C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CBEB7-9754-4A8F-84F4-A63B895F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D82DD-8F21-4EBE-BEEB-C61097E0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B53D0-CC40-432A-9E98-3179BF0C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5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007A-7687-4496-AF3C-C20D47C2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016F2-187B-4B59-A0CA-A7F1232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BEBC8-E664-4878-9950-036B2D12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E2C6-56AB-4F5F-B9C4-70C8F8A8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5A81E-A9C3-41CE-8191-22F166B2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7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EE5AA2-C02B-4910-B7E2-78DE92B1D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61833-5C6D-4585-B0A6-23EE74C35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0D6C2-F6BA-4CDA-8261-28C210A8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E0D6D-41A7-4E39-B000-12FFD938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E9CBC-EDB6-4F7E-8277-3C499740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1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B7E01-3BD2-4F7E-A84C-3107FFE4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2943-7AA3-4829-82BA-B45A2EEF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18346-C3E5-4A27-8028-BDE05C0F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D9699-7225-4C68-9F13-265B6B41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B1E5F-F13C-4BBC-A2F4-113EBAFE2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7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FFA6-E77A-4D0E-8F6F-8C2F5BC1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1AA11-ED5D-4155-B740-B2FDF0071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7DAA-ED42-4373-B15D-5C80E8B1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8B7ED-4739-4E5D-B79C-63A2A98D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915F8-CBB3-4F2E-8630-B7F638B9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5E0B-482A-420B-B54B-CDBD9AE9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59A0F-B8BF-4B7C-9524-10AFD424D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82A04-9A90-41BA-8CF5-0459D6384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4ACDE-4AB5-4576-B2C9-4A3BAC96A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82DC9-40E2-44DA-B5A2-ACA7B5AB1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C214C-2ECA-456B-A85E-E40E9093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6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7590-4006-4E6B-BFCB-FDA58AFF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2A380-E402-4B5C-A5F8-343D5A117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C7938-D0EF-4D16-A337-9F01B6C33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E3387-4CC4-4C5F-A67A-5B5871111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31125-D963-41CA-B85E-F5C5D3920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62490-FAF6-4171-9E73-1EAC54FC5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EBBB5-7174-41D4-89AB-A6E416E3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8F580-B09D-4125-BB94-95F58EC2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7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2607-3B99-4CE5-89CA-CA48AAA6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0426E-298D-453E-A86E-F0764F4C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41A75-26E8-4D10-A22A-B42B164A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100BF-9D85-496E-B36E-AABCE1C0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A52BAF-D2E0-4114-848C-E1142FC6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42A87-C93D-416C-8AFA-DCEBB2915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99FF6-A1C7-4147-9A9A-9F6F4187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8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AA4A-75F2-4876-B7CF-1B15E82E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F0ED-A054-492D-98E4-E7D8E07C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1D6EC-1E5E-410E-A8DE-B1BDFDEFD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BD01E-6B8F-44F2-9E38-3985CDE3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9AA19-F1C8-4E49-835A-593DE3DEA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EA6F7-0C72-4352-8F91-BE7C1614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6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94F6-4987-4A5A-82ED-D4647148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3D6A88-F8BD-4A04-AC81-5D49B3E85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EEBD-4C9D-48A8-B7A3-6D8294068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1E743-ED20-4119-B3BA-FC3AB53E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98AA5-BDCB-473D-ABAF-F8D3AD2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8DA8F-05D2-4E59-856F-04236533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0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F4FDA0-691D-47EF-8071-552E6180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D3830-0DE5-4166-838F-5E845619E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868B4-B0E0-4AC3-88B2-507C20C8B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B76A2-0A4C-48E8-A7B4-B91573D93244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BE37-6CD1-4A41-B08E-FDAF9838A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9BAF7-6A09-4C21-9A25-FA3272525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EF124-0450-49F4-AF86-CD90BE3E8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6B9299-C442-46B1-AE42-DC9307F70BEC}"/>
              </a:ext>
            </a:extLst>
          </p:cNvPr>
          <p:cNvSpPr/>
          <p:nvPr/>
        </p:nvSpPr>
        <p:spPr>
          <a:xfrm>
            <a:off x="0" y="0"/>
            <a:ext cx="465716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SmartPass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8F00C-2E25-4385-B7EF-F4CABB0A8A84}"/>
              </a:ext>
            </a:extLst>
          </p:cNvPr>
          <p:cNvSpPr txBox="1"/>
          <p:nvPr/>
        </p:nvSpPr>
        <p:spPr>
          <a:xfrm>
            <a:off x="6916895" y="2663869"/>
            <a:ext cx="34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Network Security Design Challenge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447D2-AB0D-43ED-8AEC-24108AF2BBE8}"/>
              </a:ext>
            </a:extLst>
          </p:cNvPr>
          <p:cNvSpPr txBox="1"/>
          <p:nvPr/>
        </p:nvSpPr>
        <p:spPr>
          <a:xfrm>
            <a:off x="6808694" y="3330388"/>
            <a:ext cx="365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Smartphone MFA password manager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C8307-7BC1-4E7C-A01A-560468301423}"/>
              </a:ext>
            </a:extLst>
          </p:cNvPr>
          <p:cNvSpPr txBox="1"/>
          <p:nvPr/>
        </p:nvSpPr>
        <p:spPr>
          <a:xfrm>
            <a:off x="7940221" y="4294094"/>
            <a:ext cx="1388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Jay Lohokare</a:t>
            </a:r>
          </a:p>
          <a:p>
            <a:pPr algn="ctr"/>
            <a:r>
              <a:rPr lang="en-IN" dirty="0"/>
              <a:t>111492930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790A7-8FCE-44B1-AF26-D5985476B4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8956D-34D0-4320-AC31-C13FE8D083A0}"/>
              </a:ext>
            </a:extLst>
          </p:cNvPr>
          <p:cNvSpPr txBox="1"/>
          <p:nvPr/>
        </p:nvSpPr>
        <p:spPr>
          <a:xfrm>
            <a:off x="4011705" y="945775"/>
            <a:ext cx="3877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</a:rPr>
              <a:t>Connection phone to Firefox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balloon&#10;&#10;Description automatically generated">
            <a:extLst>
              <a:ext uri="{FF2B5EF4-FFF2-40B4-BE49-F238E27FC236}">
                <a16:creationId xmlns:a16="http://schemas.microsoft.com/office/drawing/2014/main" id="{A1BB0C2C-803D-4982-BAAE-49CABA161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42" y="2837328"/>
            <a:ext cx="1671917" cy="1671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E9D63-5B30-4DAA-9777-0AA7DF904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30" y="2723814"/>
            <a:ext cx="1550428" cy="181942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4CFC0-D751-464E-9BF4-8B1D1A2C81C7}"/>
              </a:ext>
            </a:extLst>
          </p:cNvPr>
          <p:cNvCxnSpPr/>
          <p:nvPr/>
        </p:nvCxnSpPr>
        <p:spPr>
          <a:xfrm flipH="1">
            <a:off x="4415118" y="2767517"/>
            <a:ext cx="333038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05E084-567B-439E-B3F6-652F354E1D8A}"/>
              </a:ext>
            </a:extLst>
          </p:cNvPr>
          <p:cNvSpPr txBox="1"/>
          <p:nvPr/>
        </p:nvSpPr>
        <p:spPr>
          <a:xfrm>
            <a:off x="4684780" y="2446815"/>
            <a:ext cx="2822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Scan barcode and send discovery message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AA6C05-5718-4B04-A24D-D5BF2B1FAC21}"/>
              </a:ext>
            </a:extLst>
          </p:cNvPr>
          <p:cNvCxnSpPr/>
          <p:nvPr/>
        </p:nvCxnSpPr>
        <p:spPr>
          <a:xfrm flipH="1">
            <a:off x="4411242" y="4011974"/>
            <a:ext cx="333038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800D38-2231-43CB-BECE-0ED107380579}"/>
              </a:ext>
            </a:extLst>
          </p:cNvPr>
          <p:cNvSpPr txBox="1"/>
          <p:nvPr/>
        </p:nvSpPr>
        <p:spPr>
          <a:xfrm>
            <a:off x="5034717" y="3675737"/>
            <a:ext cx="2375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Response with credentials over TLS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59ADE-CEA1-489C-B899-AD0A8FE1AD6B}"/>
              </a:ext>
            </a:extLst>
          </p:cNvPr>
          <p:cNvCxnSpPr>
            <a:cxnSpLocks/>
          </p:cNvCxnSpPr>
          <p:nvPr/>
        </p:nvCxnSpPr>
        <p:spPr>
          <a:xfrm>
            <a:off x="4491613" y="3413562"/>
            <a:ext cx="327965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A1B649-C06C-481E-88D4-91C3E7F66F80}"/>
              </a:ext>
            </a:extLst>
          </p:cNvPr>
          <p:cNvSpPr txBox="1"/>
          <p:nvPr/>
        </p:nvSpPr>
        <p:spPr>
          <a:xfrm>
            <a:off x="5390454" y="3077182"/>
            <a:ext cx="1411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Request credentials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4421E9-9C2C-4FC2-ACA8-155A54123BD9}"/>
              </a:ext>
            </a:extLst>
          </p:cNvPr>
          <p:cNvSpPr txBox="1"/>
          <p:nvPr/>
        </p:nvSpPr>
        <p:spPr>
          <a:xfrm>
            <a:off x="2445559" y="5374660"/>
            <a:ext cx="7371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browser keeps sending Heartbeat message to Android from time to 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21BE45-9888-4286-A9ED-3BE7032A62FF}"/>
              </a:ext>
            </a:extLst>
          </p:cNvPr>
          <p:cNvSpPr txBox="1"/>
          <p:nvPr/>
        </p:nvSpPr>
        <p:spPr>
          <a:xfrm>
            <a:off x="2445559" y="5787496"/>
            <a:ext cx="815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If Android doesn’t receive heartbeat, or if Firefox doesn’t receive Acknowledgement, </a:t>
            </a:r>
          </a:p>
          <a:p>
            <a:r>
              <a:rPr lang="en-IN" dirty="0">
                <a:solidFill>
                  <a:schemeClr val="bg1"/>
                </a:solidFill>
              </a:rPr>
              <a:t>session is reset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A68CF7-3E50-4557-929F-BE7D3BDFB390}"/>
              </a:ext>
            </a:extLst>
          </p:cNvPr>
          <p:cNvCxnSpPr>
            <a:cxnSpLocks/>
          </p:cNvCxnSpPr>
          <p:nvPr/>
        </p:nvCxnSpPr>
        <p:spPr>
          <a:xfrm>
            <a:off x="4491613" y="4579896"/>
            <a:ext cx="327965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CC7B35-54E9-43CD-BD44-ADC25EC4B2E1}"/>
              </a:ext>
            </a:extLst>
          </p:cNvPr>
          <p:cNvSpPr txBox="1"/>
          <p:nvPr/>
        </p:nvSpPr>
        <p:spPr>
          <a:xfrm>
            <a:off x="5390454" y="4243516"/>
            <a:ext cx="1191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New credentials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4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EA05-A416-4DBD-834F-4E9F482B7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3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EA05-A416-4DBD-834F-4E9F482B7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F158F-2649-42CE-A676-D895F6D08946}"/>
              </a:ext>
            </a:extLst>
          </p:cNvPr>
          <p:cNvSpPr/>
          <p:nvPr/>
        </p:nvSpPr>
        <p:spPr>
          <a:xfrm>
            <a:off x="1828800" y="1383030"/>
            <a:ext cx="1965960" cy="4126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7E1E126-3C9D-4F02-AE88-3AD27F9E8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95" y="1200150"/>
            <a:ext cx="2073676" cy="445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83DDF-AFB7-4238-B13E-A714FD36B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88" y="2672527"/>
            <a:ext cx="966052" cy="1133662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17D23E48-B6F9-4F4A-BB01-2317205A3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45" y="4109711"/>
            <a:ext cx="1171575" cy="593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555C2A-52F6-4609-B19F-5D415E5DA9A4}"/>
              </a:ext>
            </a:extLst>
          </p:cNvPr>
          <p:cNvSpPr txBox="1"/>
          <p:nvPr/>
        </p:nvSpPr>
        <p:spPr>
          <a:xfrm>
            <a:off x="3291840" y="323076"/>
            <a:ext cx="63840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Storing credentials on a different device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4FDF0-2B82-4A84-A7D7-B3EC541ABC26}"/>
              </a:ext>
            </a:extLst>
          </p:cNvPr>
          <p:cNvSpPr txBox="1"/>
          <p:nvPr/>
        </p:nvSpPr>
        <p:spPr>
          <a:xfrm>
            <a:off x="4709160" y="1834515"/>
            <a:ext cx="453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 Use biometrics instead of master passwords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EE6A1-71B6-438B-A6C8-B63D2FA27D3F}"/>
              </a:ext>
            </a:extLst>
          </p:cNvPr>
          <p:cNvSpPr txBox="1"/>
          <p:nvPr/>
        </p:nvSpPr>
        <p:spPr>
          <a:xfrm>
            <a:off x="4709160" y="2303195"/>
            <a:ext cx="6506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2. Request API type password retrieval allows granular control over </a:t>
            </a:r>
          </a:p>
          <a:p>
            <a:r>
              <a:rPr lang="en-IN" dirty="0">
                <a:solidFill>
                  <a:schemeClr val="bg1"/>
                </a:solidFill>
              </a:rPr>
              <a:t>     which device can access what credentials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B391BA-1D30-48DB-B5F9-6C731AFB2866}"/>
              </a:ext>
            </a:extLst>
          </p:cNvPr>
          <p:cNvSpPr txBox="1"/>
          <p:nvPr/>
        </p:nvSpPr>
        <p:spPr>
          <a:xfrm>
            <a:off x="4709160" y="2949526"/>
            <a:ext cx="6470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3. Portable – Login to ANY device without ever entering passwords </a:t>
            </a:r>
          </a:p>
          <a:p>
            <a:r>
              <a:rPr lang="en-IN" dirty="0">
                <a:solidFill>
                  <a:schemeClr val="bg1"/>
                </a:solidFill>
              </a:rPr>
              <a:t>(No need to remember any password, No eavesdropping, </a:t>
            </a:r>
          </a:p>
          <a:p>
            <a:r>
              <a:rPr lang="en-IN" dirty="0">
                <a:solidFill>
                  <a:schemeClr val="bg1"/>
                </a:solidFill>
              </a:rPr>
              <a:t>No keystrokes logging possible)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0A0B7-FE53-4177-AB67-D7D94911FE74}"/>
              </a:ext>
            </a:extLst>
          </p:cNvPr>
          <p:cNvSpPr txBox="1"/>
          <p:nvPr/>
        </p:nvSpPr>
        <p:spPr>
          <a:xfrm>
            <a:off x="4709160" y="3944599"/>
            <a:ext cx="573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4. Samsung Knox – Uses 256 bit AES to encrypt all data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r>
              <a:rPr lang="en-IN" dirty="0">
                <a:solidFill>
                  <a:schemeClr val="bg1"/>
                </a:solidFill>
              </a:rPr>
              <a:t>Data is stored in isolated ‘containers’ secured by Biometrics</a:t>
            </a:r>
          </a:p>
        </p:txBody>
      </p:sp>
    </p:spTree>
    <p:extLst>
      <p:ext uri="{BB962C8B-B14F-4D97-AF65-F5344CB8AC3E}">
        <p14:creationId xmlns:p14="http://schemas.microsoft.com/office/powerpoint/2010/main" val="132912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EA05-A416-4DBD-834F-4E9F482B7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050D0-5428-4B4C-BF6A-CD5C3007F49C}"/>
              </a:ext>
            </a:extLst>
          </p:cNvPr>
          <p:cNvSpPr/>
          <p:nvPr/>
        </p:nvSpPr>
        <p:spPr>
          <a:xfrm>
            <a:off x="1828800" y="1383030"/>
            <a:ext cx="1965960" cy="4126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7A817C-61E5-4C34-BD86-0561B6DFB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879" y="1234440"/>
            <a:ext cx="2081892" cy="427482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9F6881-CD68-4285-A6B7-B2EBFE809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21" y="1035646"/>
            <a:ext cx="2183394" cy="4730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57037C-91A8-4944-A9E9-C49B5327758F}"/>
              </a:ext>
            </a:extLst>
          </p:cNvPr>
          <p:cNvSpPr txBox="1"/>
          <p:nvPr/>
        </p:nvSpPr>
        <p:spPr>
          <a:xfrm>
            <a:off x="4217895" y="3110753"/>
            <a:ext cx="10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MQTT ID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05FCDF-1249-4BCB-82A9-AABF008104FB}"/>
              </a:ext>
            </a:extLst>
          </p:cNvPr>
          <p:cNvCxnSpPr>
            <a:cxnSpLocks/>
          </p:cNvCxnSpPr>
          <p:nvPr/>
        </p:nvCxnSpPr>
        <p:spPr>
          <a:xfrm>
            <a:off x="3617259" y="3312459"/>
            <a:ext cx="6006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C2D84F2-2578-4F52-8EDE-037028322972}"/>
              </a:ext>
            </a:extLst>
          </p:cNvPr>
          <p:cNvSpPr/>
          <p:nvPr/>
        </p:nvSpPr>
        <p:spPr>
          <a:xfrm>
            <a:off x="7420536" y="1613185"/>
            <a:ext cx="3733800" cy="3733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0746B6-393D-4B15-9692-A44153D85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680458"/>
            <a:ext cx="668799" cy="7848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1A1ED1F-4BC3-46DE-A12C-195108967A90}"/>
              </a:ext>
            </a:extLst>
          </p:cNvPr>
          <p:cNvSpPr/>
          <p:nvPr/>
        </p:nvSpPr>
        <p:spPr>
          <a:xfrm>
            <a:off x="7585262" y="3446145"/>
            <a:ext cx="2725271" cy="170329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F3701-7794-4CA4-9C73-06B8148AAE45}"/>
              </a:ext>
            </a:extLst>
          </p:cNvPr>
          <p:cNvSpPr txBox="1"/>
          <p:nvPr/>
        </p:nvSpPr>
        <p:spPr>
          <a:xfrm>
            <a:off x="7481047" y="1680458"/>
            <a:ext cx="167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Android storage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2B15D8-2547-4551-A6F6-2E2C98E1504A}"/>
              </a:ext>
            </a:extLst>
          </p:cNvPr>
          <p:cNvSpPr txBox="1"/>
          <p:nvPr/>
        </p:nvSpPr>
        <p:spPr>
          <a:xfrm>
            <a:off x="7585262" y="4707072"/>
            <a:ext cx="176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Secure container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E4AF15-E9A3-48BF-9005-FF27C5B966B4}"/>
              </a:ext>
            </a:extLst>
          </p:cNvPr>
          <p:cNvSpPr txBox="1"/>
          <p:nvPr/>
        </p:nvSpPr>
        <p:spPr>
          <a:xfrm>
            <a:off x="4217895" y="4383907"/>
            <a:ext cx="2454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Register Biometrics </a:t>
            </a:r>
          </a:p>
          <a:p>
            <a:r>
              <a:rPr lang="en-IN" dirty="0">
                <a:solidFill>
                  <a:schemeClr val="bg1"/>
                </a:solidFill>
              </a:rPr>
              <a:t>Key for secure container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40D7AB-C77C-4307-AC2D-216F228351FB}"/>
              </a:ext>
            </a:extLst>
          </p:cNvPr>
          <p:cNvCxnSpPr/>
          <p:nvPr/>
        </p:nvCxnSpPr>
        <p:spPr>
          <a:xfrm>
            <a:off x="3576918" y="4762064"/>
            <a:ext cx="64097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1F9373C-8F81-4D3C-B0C9-1ACFA63CA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95" y="3164018"/>
            <a:ext cx="1579398" cy="829184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0EC76434-0B88-4BE0-8FDF-55123F177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36" y="3164018"/>
            <a:ext cx="555722" cy="8291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DBABD6-BCBE-4815-B0E1-3A60B0CB73C2}"/>
              </a:ext>
            </a:extLst>
          </p:cNvPr>
          <p:cNvSpPr txBox="1"/>
          <p:nvPr/>
        </p:nvSpPr>
        <p:spPr>
          <a:xfrm>
            <a:off x="8665430" y="4080039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" dirty="0"/>
              <a:t>Facebook</a:t>
            </a:r>
          </a:p>
          <a:p>
            <a:pPr algn="ctr"/>
            <a:r>
              <a:rPr lang="en-IN" sz="1000" dirty="0"/>
              <a:t>Google</a:t>
            </a:r>
          </a:p>
          <a:p>
            <a:pPr algn="ctr"/>
            <a:r>
              <a:rPr lang="en-IN" sz="1000" dirty="0" err="1"/>
              <a:t>Linkedin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446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EA05-A416-4DBD-834F-4E9F482B7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18392-C991-47AE-8023-B0BC763BEBCE}"/>
              </a:ext>
            </a:extLst>
          </p:cNvPr>
          <p:cNvSpPr txBox="1"/>
          <p:nvPr/>
        </p:nvSpPr>
        <p:spPr>
          <a:xfrm>
            <a:off x="2116648" y="4397355"/>
            <a:ext cx="79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DRK (Device Root Key) – </a:t>
            </a:r>
            <a:r>
              <a:rPr lang="en-IN" dirty="0" err="1">
                <a:solidFill>
                  <a:schemeClr val="bg1"/>
                </a:solidFill>
              </a:rPr>
              <a:t>Assymetric</a:t>
            </a:r>
            <a:r>
              <a:rPr lang="en-IN" dirty="0">
                <a:solidFill>
                  <a:schemeClr val="bg1"/>
                </a:solidFill>
              </a:rPr>
              <a:t> key signed by Samsung using X.509 certificate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9B722ED-7D33-418F-A855-F17BA47F5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87" y="2240956"/>
            <a:ext cx="2793426" cy="1414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546E9-EF9F-49B3-BDBA-55004505518F}"/>
              </a:ext>
            </a:extLst>
          </p:cNvPr>
          <p:cNvSpPr txBox="1"/>
          <p:nvPr/>
        </p:nvSpPr>
        <p:spPr>
          <a:xfrm>
            <a:off x="2116648" y="4832143"/>
            <a:ext cx="79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DRK is accessible only to privileged software in ‘Trust secure zone’</a:t>
            </a:r>
          </a:p>
          <a:p>
            <a:r>
              <a:rPr lang="en-IN" dirty="0">
                <a:solidFill>
                  <a:schemeClr val="bg1"/>
                </a:solidFill>
              </a:rPr>
              <a:t>Basis of the ‘Hardware Root of Trust’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071D8-7BF2-4FDE-8DF7-973D6F866DA5}"/>
              </a:ext>
            </a:extLst>
          </p:cNvPr>
          <p:cNvSpPr txBox="1"/>
          <p:nvPr/>
        </p:nvSpPr>
        <p:spPr>
          <a:xfrm>
            <a:off x="2116648" y="5548783"/>
            <a:ext cx="795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Use this key for AES 256 encryption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6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EA05-A416-4DBD-834F-4E9F482B7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A2ACC2-DAAE-4BFB-BE50-8764F04400B0}"/>
              </a:ext>
            </a:extLst>
          </p:cNvPr>
          <p:cNvSpPr/>
          <p:nvPr/>
        </p:nvSpPr>
        <p:spPr>
          <a:xfrm>
            <a:off x="1930747" y="1383030"/>
            <a:ext cx="1965960" cy="4126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1E087-2594-4348-9785-BA872680BA69}"/>
              </a:ext>
            </a:extLst>
          </p:cNvPr>
          <p:cNvSpPr/>
          <p:nvPr/>
        </p:nvSpPr>
        <p:spPr>
          <a:xfrm>
            <a:off x="5248830" y="1383030"/>
            <a:ext cx="1965960" cy="4126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2269A8-6941-4295-B86A-7CC72A1D0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06" y="1259540"/>
            <a:ext cx="2102103" cy="4320989"/>
          </a:xfrm>
          <a:prstGeom prst="rect">
            <a:avLst/>
          </a:prstGeom>
        </p:spPr>
      </p:pic>
      <p:pic>
        <p:nvPicPr>
          <p:cNvPr id="9" name="Picture 8" descr="A close up of a street&#10;&#10;Description automatically generated">
            <a:extLst>
              <a:ext uri="{FF2B5EF4-FFF2-40B4-BE49-F238E27FC236}">
                <a16:creationId xmlns:a16="http://schemas.microsoft.com/office/drawing/2014/main" id="{0CD83373-F412-40DD-98DC-9A6B6735D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98" y="1295400"/>
            <a:ext cx="2084658" cy="428513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62E379A-E615-4DF1-981A-EB550500F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13" y="1063605"/>
            <a:ext cx="2183394" cy="473078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EA6E9F-AA5C-4F82-A225-91C27AFF4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12" y="1063605"/>
            <a:ext cx="2183394" cy="4730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4DB1C7-1574-4DA6-A8D8-A769ED065A5D}"/>
              </a:ext>
            </a:extLst>
          </p:cNvPr>
          <p:cNvSpPr/>
          <p:nvPr/>
        </p:nvSpPr>
        <p:spPr>
          <a:xfrm>
            <a:off x="8497394" y="1383030"/>
            <a:ext cx="1965960" cy="4126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456598-B3ED-42A5-9B5B-49BEFE631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4" y="1312206"/>
            <a:ext cx="2076057" cy="426832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E3A35B5-FA75-4312-A894-0A35E0677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13" y="1080750"/>
            <a:ext cx="2183394" cy="47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EA05-A416-4DBD-834F-4E9F482B7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6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6B9299-C442-46B1-AE42-DC9307F70B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FA524-061A-47CD-BEB2-E2C2E674E119}"/>
              </a:ext>
            </a:extLst>
          </p:cNvPr>
          <p:cNvSpPr txBox="1"/>
          <p:nvPr/>
        </p:nvSpPr>
        <p:spPr>
          <a:xfrm>
            <a:off x="2922494" y="309282"/>
            <a:ext cx="634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Targeted features (Motivation)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1E376F-8B9D-4EC6-AB07-B912EC78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59" y="1577788"/>
            <a:ext cx="2046385" cy="2107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B62C77-1737-467F-8DCB-1141A511DD5A}"/>
              </a:ext>
            </a:extLst>
          </p:cNvPr>
          <p:cNvSpPr txBox="1"/>
          <p:nvPr/>
        </p:nvSpPr>
        <p:spPr>
          <a:xfrm>
            <a:off x="1000855" y="3747248"/>
            <a:ext cx="123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Ease of use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 shot of a computer monitor&#10;&#10;Description automatically generated">
            <a:extLst>
              <a:ext uri="{FF2B5EF4-FFF2-40B4-BE49-F238E27FC236}">
                <a16:creationId xmlns:a16="http://schemas.microsoft.com/office/drawing/2014/main" id="{C9E7D63C-7238-4675-8977-CD00CE6BA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05" y="3511382"/>
            <a:ext cx="2466788" cy="2211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C7D7E-9A1A-4EF5-BE57-78B6BE7B6121}"/>
              </a:ext>
            </a:extLst>
          </p:cNvPr>
          <p:cNvSpPr txBox="1"/>
          <p:nvPr/>
        </p:nvSpPr>
        <p:spPr>
          <a:xfrm>
            <a:off x="3068376" y="5814502"/>
            <a:ext cx="114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Portability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72997-8986-4A7C-9268-75D27DA6F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094" y="3685049"/>
            <a:ext cx="4068400" cy="1725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D3D3FB-35E4-4C61-AA3F-FC5B1E8368A4}"/>
              </a:ext>
            </a:extLst>
          </p:cNvPr>
          <p:cNvSpPr txBox="1"/>
          <p:nvPr/>
        </p:nvSpPr>
        <p:spPr>
          <a:xfrm>
            <a:off x="6860555" y="5629836"/>
            <a:ext cx="136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Share access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5A4DDC-57AA-4344-B2F7-067881676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23" y="1653988"/>
            <a:ext cx="1590925" cy="2178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B196-44AE-4926-944A-B3D8097A7B3E}"/>
              </a:ext>
            </a:extLst>
          </p:cNvPr>
          <p:cNvSpPr txBox="1"/>
          <p:nvPr/>
        </p:nvSpPr>
        <p:spPr>
          <a:xfrm>
            <a:off x="10377245" y="3747248"/>
            <a:ext cx="118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Secure,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Biometrics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15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D7F499-6009-4EAD-8715-8EF5B7578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r="182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5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EA05-A416-4DBD-834F-4E9F482B7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Firefox plugin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9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3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45491A-3A7D-4DE7-927E-50BC1CBDF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6CF1ED-F976-434D-8085-A7FF8354D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4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3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32820F-99D0-4C08-AE77-532AC69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2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EA05-A416-4DBD-834F-4E9F482B7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MQTT server (Data transfer)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2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0EA05-A416-4DBD-834F-4E9F482B79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5BBDB-ACA8-48EE-8670-E1A29E7D8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64" y="1237153"/>
            <a:ext cx="6611471" cy="2299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0FD836-12B2-4A37-A194-AD47A18AEE0C}"/>
              </a:ext>
            </a:extLst>
          </p:cNvPr>
          <p:cNvSpPr txBox="1"/>
          <p:nvPr/>
        </p:nvSpPr>
        <p:spPr>
          <a:xfrm>
            <a:off x="4365139" y="4422994"/>
            <a:ext cx="34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Publish-Subscribe protocol for P2P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A16C4-DC8A-491D-A84E-0E652A540E28}"/>
              </a:ext>
            </a:extLst>
          </p:cNvPr>
          <p:cNvSpPr txBox="1"/>
          <p:nvPr/>
        </p:nvSpPr>
        <p:spPr>
          <a:xfrm>
            <a:off x="3536417" y="4845422"/>
            <a:ext cx="526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Inbuilt proven support for end to end encryption (TLS)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9319C-00DB-45C9-9BCF-A167AB584523}"/>
              </a:ext>
            </a:extLst>
          </p:cNvPr>
          <p:cNvSpPr txBox="1"/>
          <p:nvPr/>
        </p:nvSpPr>
        <p:spPr>
          <a:xfrm>
            <a:off x="3563157" y="5274480"/>
            <a:ext cx="520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Light weight clients for all OS in (almost) all languages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D6C2D-D7EA-45EF-A689-5EB4E81F7804}"/>
              </a:ext>
            </a:extLst>
          </p:cNvPr>
          <p:cNvSpPr txBox="1"/>
          <p:nvPr/>
        </p:nvSpPr>
        <p:spPr>
          <a:xfrm>
            <a:off x="4432209" y="5695579"/>
            <a:ext cx="3327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All clients identified by unique 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2EFE5-AFEE-4A74-B5DD-7278461A11D2}"/>
              </a:ext>
            </a:extLst>
          </p:cNvPr>
          <p:cNvSpPr txBox="1"/>
          <p:nvPr/>
        </p:nvSpPr>
        <p:spPr>
          <a:xfrm>
            <a:off x="3821240" y="636042"/>
            <a:ext cx="4690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Message Queueing telemetry transport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19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269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Lohokare</dc:creator>
  <cp:lastModifiedBy>Jay Lohokare</cp:lastModifiedBy>
  <cp:revision>30</cp:revision>
  <dcterms:created xsi:type="dcterms:W3CDTF">2018-11-25T21:24:56Z</dcterms:created>
  <dcterms:modified xsi:type="dcterms:W3CDTF">2018-11-25T22:33:32Z</dcterms:modified>
</cp:coreProperties>
</file>